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jason-cs18.github.io/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aka.ms/turbo-project" TargetMode="Externa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914400"/>
            <a:ext cx="9070920" cy="23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KacstQurn"/>
                <a:ea typeface="DejaVu Sans"/>
              </a:rPr>
              <a:t>Turbo</a:t>
            </a:r>
            <a:r>
              <a:rPr b="0" lang="en-US" sz="3600" spc="-1" strike="noStrike">
                <a:solidFill>
                  <a:srgbClr val="000000"/>
                </a:solidFill>
                <a:latin typeface="KacstQurn"/>
                <a:ea typeface="DejaVu Sans"/>
              </a:rPr>
              <a:t> – Opportunistic Enhancement for Edge Video Analytics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48640" y="2834640"/>
            <a:ext cx="8960400" cy="12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Yan Lu</a:t>
            </a: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, Shiqi Jiang, Ting Cao, Yuanchao Shu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" name="pasted-image.png" descr=""/>
          <p:cNvPicPr/>
          <p:nvPr/>
        </p:nvPicPr>
        <p:blipFill>
          <a:blip r:embed="rId1"/>
          <a:stretch/>
        </p:blipFill>
        <p:spPr>
          <a:xfrm>
            <a:off x="4118400" y="4116960"/>
            <a:ext cx="3947040" cy="1002960"/>
          </a:xfrm>
          <a:prstGeom prst="rect">
            <a:avLst/>
          </a:prstGeom>
          <a:ln w="12600">
            <a:noFill/>
          </a:ln>
        </p:spPr>
      </p:pic>
      <p:pic>
        <p:nvPicPr>
          <p:cNvPr id="79" name="pasted-image.png_0" descr=""/>
          <p:cNvPicPr/>
          <p:nvPr/>
        </p:nvPicPr>
        <p:blipFill>
          <a:blip r:embed="rId2"/>
          <a:stretch/>
        </p:blipFill>
        <p:spPr>
          <a:xfrm>
            <a:off x="2019600" y="4088880"/>
            <a:ext cx="1931040" cy="1031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Key takeaways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692640" y="1374480"/>
            <a:ext cx="8816760" cy="822240"/>
          </a:xfrm>
          <a:prstGeom prst="rect">
            <a:avLst/>
          </a:prstGeom>
          <a:solidFill>
            <a:srgbClr val="ffdbb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Idle computing resources are </a:t>
            </a: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common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but highly </a:t>
            </a: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dynamic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and </a:t>
            </a: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fragmented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692640" y="2471760"/>
            <a:ext cx="8816760" cy="1005120"/>
          </a:xfrm>
          <a:prstGeom prst="rect">
            <a:avLst/>
          </a:prstGeom>
          <a:solidFill>
            <a:srgbClr val="ffdbb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Overall accuracy of a video analytics task can be boosted significantly when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the quality of </a:t>
            </a: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a small portion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of frames improves.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692640" y="3735360"/>
            <a:ext cx="8816760" cy="1005120"/>
          </a:xfrm>
          <a:prstGeom prst="rect">
            <a:avLst/>
          </a:prstGeom>
          <a:solidFill>
            <a:srgbClr val="ffdbb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Running off-the-shelf opportunistic enhancement methods is </a:t>
            </a: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inappropriate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7315200" y="2378160"/>
            <a:ext cx="548280" cy="1553400"/>
          </a:xfrm>
          <a:custGeom>
            <a:avLst/>
            <a:gdLst/>
            <a:ahLst/>
            <a:rect l="l" t="t" r="r" b="b"/>
            <a:pathLst>
              <a:path w="1525" h="4318">
                <a:moveTo>
                  <a:pt x="0" y="859"/>
                </a:moveTo>
                <a:lnTo>
                  <a:pt x="762" y="0"/>
                </a:lnTo>
                <a:lnTo>
                  <a:pt x="1524" y="859"/>
                </a:lnTo>
                <a:lnTo>
                  <a:pt x="1143" y="859"/>
                </a:lnTo>
                <a:lnTo>
                  <a:pt x="1143" y="3457"/>
                </a:lnTo>
                <a:lnTo>
                  <a:pt x="1524" y="3457"/>
                </a:lnTo>
                <a:lnTo>
                  <a:pt x="762" y="4317"/>
                </a:lnTo>
                <a:lnTo>
                  <a:pt x="0" y="3457"/>
                </a:lnTo>
                <a:lnTo>
                  <a:pt x="381" y="3457"/>
                </a:lnTo>
                <a:lnTo>
                  <a:pt x="381" y="859"/>
                </a:lnTo>
                <a:lnTo>
                  <a:pt x="0" y="859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Screen"/>
                <a:ea typeface="DejaVu Sans"/>
              </a:rPr>
              <a:t>How</a:t>
            </a: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 to?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656640" y="2468880"/>
            <a:ext cx="27093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Y = f (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g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x’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)) + f(x-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x’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548640" y="1983600"/>
            <a:ext cx="28674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opportunistic enhancement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3867840" y="198432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x (video)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3867840" y="403632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T (idle GPU)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4632480" y="2378160"/>
            <a:ext cx="548280" cy="1553400"/>
          </a:xfrm>
          <a:custGeom>
            <a:avLst/>
            <a:gdLst/>
            <a:ahLst/>
            <a:rect l="l" t="t" r="r" b="b"/>
            <a:pathLst>
              <a:path w="1525" h="4318">
                <a:moveTo>
                  <a:pt x="0" y="859"/>
                </a:moveTo>
                <a:lnTo>
                  <a:pt x="762" y="0"/>
                </a:lnTo>
                <a:lnTo>
                  <a:pt x="1524" y="859"/>
                </a:lnTo>
                <a:lnTo>
                  <a:pt x="1143" y="859"/>
                </a:lnTo>
                <a:lnTo>
                  <a:pt x="1143" y="3457"/>
                </a:lnTo>
                <a:lnTo>
                  <a:pt x="1524" y="3457"/>
                </a:lnTo>
                <a:lnTo>
                  <a:pt x="762" y="4317"/>
                </a:lnTo>
                <a:lnTo>
                  <a:pt x="0" y="3457"/>
                </a:lnTo>
                <a:lnTo>
                  <a:pt x="381" y="3457"/>
                </a:lnTo>
                <a:lnTo>
                  <a:pt x="381" y="859"/>
                </a:lnTo>
                <a:lnTo>
                  <a:pt x="0" y="859"/>
                </a:lnTo>
              </a:path>
            </a:pathLst>
          </a:cu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8"/>
          <p:cNvSpPr/>
          <p:nvPr/>
        </p:nvSpPr>
        <p:spPr>
          <a:xfrm>
            <a:off x="6309360" y="1828800"/>
            <a:ext cx="27093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x → 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(x) → easy/hard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x’ → 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G 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(x) → easy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6251400" y="3876480"/>
            <a:ext cx="36237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G(x) enable multi-exit?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Resource-aware scheduler?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41" name="Line 10"/>
          <p:cNvSpPr/>
          <p:nvPr/>
        </p:nvSpPr>
        <p:spPr>
          <a:xfrm>
            <a:off x="3989520" y="1920240"/>
            <a:ext cx="0" cy="2377440"/>
          </a:xfrm>
          <a:prstGeom prst="line">
            <a:avLst/>
          </a:prstGeom>
          <a:ln>
            <a:solidFill>
              <a:srgbClr val="000000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1"/>
          <p:cNvSpPr/>
          <p:nvPr/>
        </p:nvSpPr>
        <p:spPr>
          <a:xfrm>
            <a:off x="5849280" y="1920240"/>
            <a:ext cx="0" cy="2377440"/>
          </a:xfrm>
          <a:prstGeom prst="line">
            <a:avLst/>
          </a:prstGeom>
          <a:ln>
            <a:solidFill>
              <a:srgbClr val="000000"/>
            </a:solidFill>
            <a:custDash>
              <a:ds d="600000" sp="300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2"/>
          <p:cNvSpPr/>
          <p:nvPr/>
        </p:nvSpPr>
        <p:spPr>
          <a:xfrm>
            <a:off x="6400800" y="2779200"/>
            <a:ext cx="2507400" cy="731160"/>
          </a:xfrm>
          <a:prstGeom prst="rect">
            <a:avLst/>
          </a:prstGeom>
          <a:solidFill>
            <a:srgbClr val="ffdbb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Adversarial Training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4" name="CustomShape 13"/>
          <p:cNvSpPr/>
          <p:nvPr/>
        </p:nvSpPr>
        <p:spPr>
          <a:xfrm>
            <a:off x="523440" y="3077280"/>
            <a:ext cx="3200040" cy="1220040"/>
          </a:xfrm>
          <a:prstGeom prst="rect">
            <a:avLst/>
          </a:prstGeom>
          <a:solidFill>
            <a:srgbClr val="ffdbb6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How to leverage idle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compute resources to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further improve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overall accuracy?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Adversarial training may help?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40080" y="1239840"/>
            <a:ext cx="4487040" cy="36057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5127840" y="1920240"/>
            <a:ext cx="411408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yssinica SIL"/>
                <a:ea typeface="DejaVu Sans"/>
              </a:rPr>
              <a:t>A generalized enhancement model can be learned in a implicit way.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5120640" y="2960280"/>
            <a:ext cx="438588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yssinica SIL"/>
                <a:ea typeface="DejaVu Sans"/>
              </a:rPr>
              <a:t>A discriminator can be used to classify easy and hard samples.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-58320" y="-41040"/>
            <a:ext cx="10149120" cy="14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KacstQurn"/>
                <a:ea typeface="DejaVu Sans"/>
              </a:rPr>
              <a:t>Turbo – An Opportunistic Enhancement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924480" y="1188720"/>
            <a:ext cx="8218800" cy="40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82880" y="-41040"/>
            <a:ext cx="9691920" cy="14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KacstQurn"/>
                <a:ea typeface="DejaVu Sans"/>
              </a:rPr>
              <a:t>A detector-specific GAN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640080" y="1239840"/>
            <a:ext cx="4487040" cy="36057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5173200" y="2149920"/>
            <a:ext cx="429696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yssinica SIL"/>
                <a:ea typeface="DejaVu Sans"/>
              </a:rPr>
              <a:t>Stage 1: learning a </a:t>
            </a:r>
            <a:r>
              <a:rPr b="0" lang="en-US" sz="1800" spc="-1" strike="noStrike">
                <a:solidFill>
                  <a:srgbClr val="c9211e"/>
                </a:solidFill>
                <a:latin typeface="Abyssinica SIL"/>
                <a:ea typeface="DejaVu Sans"/>
              </a:rPr>
              <a:t>detector-specific</a:t>
            </a:r>
            <a:r>
              <a:rPr b="0" lang="en-US" sz="1800" spc="-1" strike="noStrike">
                <a:solidFill>
                  <a:srgbClr val="000000"/>
                </a:solidFill>
                <a:latin typeface="Abyssinica SIL"/>
                <a:ea typeface="DejaVu Sans"/>
              </a:rPr>
              <a:t> GAN for a specific downstream object detection.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937760" y="3559680"/>
            <a:ext cx="43041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yssinica SIL"/>
                <a:ea typeface="DejaVu Sans"/>
              </a:rPr>
              <a:t>Stage 2: a multi-exit mechanism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82880" y="-41040"/>
            <a:ext cx="9691920" cy="14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KacstQurn"/>
                <a:ea typeface="DejaVu Sans"/>
              </a:rPr>
              <a:t>Pre-training and fast adaptation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914400" y="1188720"/>
            <a:ext cx="2855880" cy="160128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5760720" y="1097280"/>
            <a:ext cx="3007800" cy="241704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493200" y="2796840"/>
            <a:ext cx="374832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BDD100K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(100K driving videos)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4023360" y="1753920"/>
            <a:ext cx="1553760" cy="547920"/>
          </a:xfrm>
          <a:custGeom>
            <a:avLst/>
            <a:gdLst/>
            <a:ahLst/>
            <a:rect l="l" t="t" r="r" b="b"/>
            <a:pathLst>
              <a:path w="3812" h="1525">
                <a:moveTo>
                  <a:pt x="0" y="762"/>
                </a:moveTo>
                <a:lnTo>
                  <a:pt x="758" y="0"/>
                </a:lnTo>
                <a:lnTo>
                  <a:pt x="758" y="381"/>
                </a:lnTo>
                <a:lnTo>
                  <a:pt x="3052" y="381"/>
                </a:lnTo>
                <a:lnTo>
                  <a:pt x="3052" y="0"/>
                </a:lnTo>
                <a:lnTo>
                  <a:pt x="3811" y="762"/>
                </a:lnTo>
                <a:lnTo>
                  <a:pt x="3052" y="1524"/>
                </a:lnTo>
                <a:lnTo>
                  <a:pt x="3052" y="1143"/>
                </a:lnTo>
                <a:lnTo>
                  <a:pt x="758" y="1143"/>
                </a:lnTo>
                <a:lnTo>
                  <a:pt x="758" y="1524"/>
                </a:lnTo>
                <a:lnTo>
                  <a:pt x="0" y="76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2909520" y="1388160"/>
            <a:ext cx="374832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Pre-training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188720" y="3585600"/>
            <a:ext cx="2102400" cy="1581120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382320" y="5212080"/>
            <a:ext cx="374832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Unlabeled target videos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2926080" y="4039920"/>
            <a:ext cx="374832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Unsupervised adaptation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3474720" y="4480200"/>
            <a:ext cx="2742480" cy="456840"/>
          </a:xfrm>
          <a:custGeom>
            <a:avLst/>
            <a:gdLst/>
            <a:ahLst/>
            <a:rect l="l" t="t" r="r" b="b"/>
            <a:pathLst>
              <a:path w="7622" h="1525">
                <a:moveTo>
                  <a:pt x="0" y="762"/>
                </a:moveTo>
                <a:lnTo>
                  <a:pt x="1517" y="0"/>
                </a:lnTo>
                <a:lnTo>
                  <a:pt x="1517" y="381"/>
                </a:lnTo>
                <a:lnTo>
                  <a:pt x="6103" y="381"/>
                </a:lnTo>
                <a:lnTo>
                  <a:pt x="6103" y="0"/>
                </a:lnTo>
                <a:lnTo>
                  <a:pt x="7621" y="762"/>
                </a:lnTo>
                <a:lnTo>
                  <a:pt x="6103" y="1524"/>
                </a:lnTo>
                <a:lnTo>
                  <a:pt x="6103" y="1143"/>
                </a:lnTo>
                <a:lnTo>
                  <a:pt x="1517" y="1143"/>
                </a:lnTo>
                <a:lnTo>
                  <a:pt x="1517" y="1524"/>
                </a:lnTo>
                <a:lnTo>
                  <a:pt x="0" y="76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4"/>
          <a:stretch/>
        </p:blipFill>
        <p:spPr>
          <a:xfrm>
            <a:off x="6309360" y="3567600"/>
            <a:ext cx="2640960" cy="191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82880" y="-41040"/>
            <a:ext cx="9691920" cy="14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KacstQurn"/>
                <a:ea typeface="DejaVu Sans"/>
              </a:rPr>
              <a:t>Resource-aware scheduling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924480" y="1188720"/>
            <a:ext cx="8218800" cy="40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82880" y="-41040"/>
            <a:ext cx="9691920" cy="14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KacstQurn"/>
                <a:ea typeface="DejaVu Sans"/>
              </a:rPr>
              <a:t>Demo (Coming soon)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Experiments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7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Detectors: YOLOv3, Faster RCNN, EfficientDet-D0.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Test platforms: Nvidia Tesla V100 and Tesla T4.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Testing Dataset: UA-DETRAC and AICity.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Video analytics pipeline:</a:t>
            </a:r>
            <a:endParaRPr b="0" lang="en-US" sz="26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Glimpse: temporal pruning</a:t>
            </a:r>
            <a:endParaRPr b="0" lang="en-US" sz="26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Vigil: model pruning</a:t>
            </a:r>
            <a:endParaRPr b="0" lang="en-US" sz="26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KacstQurn"/>
                <a:ea typeface="DejaVu Sans"/>
              </a:rPr>
              <a:t>NoScope: temporal pruning + model pruning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End-to-end results (Accuracy)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360" y="1114200"/>
            <a:ext cx="10078920" cy="345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Homepage: </a:t>
            </a:r>
            <a:r>
              <a:rPr b="0" i="1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https://jason-cs18.github.io/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731520" y="1188720"/>
            <a:ext cx="7192800" cy="42058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7955280" y="1645920"/>
            <a:ext cx="1371600" cy="137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End-to-end results (idle GPU)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9360" y="1153440"/>
            <a:ext cx="10078920" cy="337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Summary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Even on advanced video analytics pipelines, idle computing resources are common but ignored.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Turbo </a:t>
            </a:r>
            <a:r>
              <a:rPr b="1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selectively</a:t>
            </a: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 enhances incoming frames based GPU resource availability via a </a:t>
            </a:r>
            <a:r>
              <a:rPr b="1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detector-specific GAN</a:t>
            </a: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 and </a:t>
            </a:r>
            <a:r>
              <a:rPr b="1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resource-aware scheduling</a:t>
            </a: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 algorithm. 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Turbo achieves 7.27-11.34% mAP improvements by judiciously allocating 15.81-37.67% GPU idle resources.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KacstQurn"/>
                <a:ea typeface="DejaVu Sans"/>
              </a:rPr>
              <a:t>Turbo is released at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KacstQurn"/>
                <a:ea typeface="DejaVu Sans"/>
                <a:hlinkClick r:id="rId1"/>
              </a:rPr>
              <a:t>https://aka.ms/turbo-project</a:t>
            </a:r>
            <a:r>
              <a:rPr b="0" lang="en-US" sz="2400" spc="-1" strike="noStrike">
                <a:solidFill>
                  <a:srgbClr val="0000ff"/>
                </a:solidFill>
                <a:latin typeface="KacstQurn"/>
                <a:ea typeface="DejaVu Sans"/>
              </a:rPr>
              <a:t> (coming soon).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8376480" y="226080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7417080" y="286920"/>
            <a:ext cx="812520" cy="81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KacstQurn"/>
              </a:rPr>
              <a:t>Contents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326600"/>
            <a:ext cx="9188280" cy="37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9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KacstQurn"/>
              </a:rPr>
              <a:t>Where we are? - edge video analytics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KacstQurn"/>
              </a:rPr>
              <a:t>Opportunities for existing VAPs</a:t>
            </a:r>
            <a:endParaRPr b="0" lang="en-US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KacstQurn"/>
              </a:rPr>
              <a:t>Idle computing resources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KacstQurn"/>
              </a:rPr>
              <a:t>Hard samples</a:t>
            </a:r>
            <a:endParaRPr b="0" lang="en-US" sz="2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KacstQurn"/>
              </a:rPr>
              <a:t>Image (Data) enhancement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KacstQurn"/>
              </a:rPr>
              <a:t>Design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KacstQurn"/>
              </a:rPr>
              <a:t>Experiments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KacstQurn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57200" y="333720"/>
            <a:ext cx="907092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Video is everywhere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32160" y="1213920"/>
            <a:ext cx="2653560" cy="13456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3534840" y="1175400"/>
            <a:ext cx="2516040" cy="13842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6400800" y="1172520"/>
            <a:ext cx="2376720" cy="143100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4572000" y="2743200"/>
            <a:ext cx="365040" cy="1096560"/>
          </a:xfrm>
          <a:custGeom>
            <a:avLst/>
            <a:gdLst/>
            <a:ahLst/>
            <a:rect l="l" t="t" r="r" b="b"/>
            <a:pathLst>
              <a:path w="1525" h="3050">
                <a:moveTo>
                  <a:pt x="381" y="0"/>
                </a:moveTo>
                <a:lnTo>
                  <a:pt x="381" y="2286"/>
                </a:lnTo>
                <a:lnTo>
                  <a:pt x="0" y="2286"/>
                </a:lnTo>
                <a:lnTo>
                  <a:pt x="762" y="3049"/>
                </a:lnTo>
                <a:lnTo>
                  <a:pt x="1524" y="2286"/>
                </a:lnTo>
                <a:lnTo>
                  <a:pt x="1143" y="2286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rgbClr val="b4c7d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4990320" y="2989080"/>
            <a:ext cx="237708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Video Analytics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352080" y="4114800"/>
            <a:ext cx="2030400" cy="13708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tretch/>
        </p:blipFill>
        <p:spPr>
          <a:xfrm>
            <a:off x="2543760" y="4088880"/>
            <a:ext cx="2471040" cy="13968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tretch/>
        </p:blipFill>
        <p:spPr>
          <a:xfrm>
            <a:off x="5144760" y="4051800"/>
            <a:ext cx="2261160" cy="15418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7"/>
          <a:stretch/>
        </p:blipFill>
        <p:spPr>
          <a:xfrm>
            <a:off x="7462080" y="4084920"/>
            <a:ext cx="2540880" cy="143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Move to edge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74320" y="1121760"/>
            <a:ext cx="9234720" cy="319536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558360" y="4389120"/>
            <a:ext cx="85849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Source: 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Towards Performance Clarity of Edge Video Analytics. SEC, 2021.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31520" y="4892760"/>
            <a:ext cx="85035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All works balance the trade-off between accuracy and latency via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(1) selecting a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smaller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model (2) processing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less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data.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Idle resources are common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9360" y="1175040"/>
            <a:ext cx="10078920" cy="294912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640080" y="4389120"/>
            <a:ext cx="886932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Can we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leverage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these idle resources to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improve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video analytics?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Idle resources are common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737360" y="1234080"/>
            <a:ext cx="6034320" cy="306288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188720" y="4389480"/>
            <a:ext cx="768060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It is hard because they are 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non-deterministic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and 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fragmented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!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How to leverage idle resources?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82880" y="1097280"/>
            <a:ext cx="4218480" cy="36176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4389120" y="1314360"/>
            <a:ext cx="47541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A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small portion 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of frames make a bad overall mAP for detectors!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6400800" y="2103120"/>
            <a:ext cx="456480" cy="547920"/>
          </a:xfrm>
          <a:custGeom>
            <a:avLst/>
            <a:gdLst/>
            <a:ahLst/>
            <a:rect l="l" t="t" r="r" b="b"/>
            <a:pathLst>
              <a:path w="1272" h="1525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"/>
          <p:cNvSpPr/>
          <p:nvPr/>
        </p:nvSpPr>
        <p:spPr>
          <a:xfrm>
            <a:off x="4297680" y="2743200"/>
            <a:ext cx="47541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How to improve them? Fine-tuning or changing inputs?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102200" y="4331880"/>
            <a:ext cx="184104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Y = 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(x)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5578200" y="4331880"/>
            <a:ext cx="20109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Y = f (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g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(x))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6400800" y="3566160"/>
            <a:ext cx="456480" cy="547920"/>
          </a:xfrm>
          <a:custGeom>
            <a:avLst/>
            <a:gdLst/>
            <a:ahLst/>
            <a:rect l="l" t="t" r="r" b="b"/>
            <a:pathLst>
              <a:path w="1272" h="1525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8"/>
          <p:cNvSpPr/>
          <p:nvPr/>
        </p:nvSpPr>
        <p:spPr>
          <a:xfrm>
            <a:off x="5544720" y="472356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domain 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translation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6916320" y="362952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A principal solution?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7739280" y="473832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opportunistic enhancement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7440120" y="4332240"/>
            <a:ext cx="27093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Y = f (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g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x’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)) + f(x-</a:t>
            </a:r>
            <a:r>
              <a:rPr b="0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x’</a:t>
            </a:r>
            <a:r>
              <a:rPr b="0" lang="en-US" sz="1600" spc="-1" strike="noStrike">
                <a:solidFill>
                  <a:srgbClr val="111111"/>
                </a:solidFill>
                <a:latin typeface="KacstQurn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CustomShape 12"/>
          <p:cNvSpPr/>
          <p:nvPr/>
        </p:nvSpPr>
        <p:spPr>
          <a:xfrm>
            <a:off x="5486400" y="4865760"/>
            <a:ext cx="456840" cy="179280"/>
          </a:xfrm>
          <a:custGeom>
            <a:avLst/>
            <a:gdLst/>
            <a:ahLst/>
            <a:rect l="l" t="t" r="r" b="b"/>
            <a:pathLst>
              <a:path w="1272" h="501">
                <a:moveTo>
                  <a:pt x="0" y="125"/>
                </a:moveTo>
                <a:lnTo>
                  <a:pt x="953" y="125"/>
                </a:lnTo>
                <a:lnTo>
                  <a:pt x="953" y="0"/>
                </a:lnTo>
                <a:lnTo>
                  <a:pt x="1271" y="250"/>
                </a:lnTo>
                <a:lnTo>
                  <a:pt x="953" y="500"/>
                </a:lnTo>
                <a:lnTo>
                  <a:pt x="953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3"/>
          <p:cNvSpPr/>
          <p:nvPr/>
        </p:nvSpPr>
        <p:spPr>
          <a:xfrm>
            <a:off x="7315200" y="4849560"/>
            <a:ext cx="456840" cy="179280"/>
          </a:xfrm>
          <a:custGeom>
            <a:avLst/>
            <a:gdLst/>
            <a:ahLst/>
            <a:rect l="l" t="t" r="r" b="b"/>
            <a:pathLst>
              <a:path w="1272" h="501">
                <a:moveTo>
                  <a:pt x="0" y="125"/>
                </a:moveTo>
                <a:lnTo>
                  <a:pt x="953" y="125"/>
                </a:lnTo>
                <a:lnTo>
                  <a:pt x="953" y="0"/>
                </a:lnTo>
                <a:lnTo>
                  <a:pt x="1271" y="250"/>
                </a:lnTo>
                <a:lnTo>
                  <a:pt x="953" y="500"/>
                </a:lnTo>
                <a:lnTo>
                  <a:pt x="953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4"/>
          <p:cNvSpPr/>
          <p:nvPr/>
        </p:nvSpPr>
        <p:spPr>
          <a:xfrm>
            <a:off x="3931920" y="4770000"/>
            <a:ext cx="2135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fine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KacstQurn"/>
                <a:ea typeface="DejaVu Sans"/>
              </a:rPr>
              <a:t>tuning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0" name="CustomShape 15"/>
          <p:cNvSpPr/>
          <p:nvPr/>
        </p:nvSpPr>
        <p:spPr>
          <a:xfrm>
            <a:off x="5394960" y="5029200"/>
            <a:ext cx="639720" cy="548280"/>
          </a:xfrm>
          <a:custGeom>
            <a:avLst/>
            <a:gdLst/>
            <a:ahLst/>
            <a:rect l="l" t="t" r="r" b="b"/>
            <a:pathLst>
              <a:path w="1780" h="1525">
                <a:moveTo>
                  <a:pt x="0" y="762"/>
                </a:moveTo>
                <a:lnTo>
                  <a:pt x="255" y="982"/>
                </a:lnTo>
                <a:lnTo>
                  <a:pt x="260" y="1301"/>
                </a:lnTo>
                <a:lnTo>
                  <a:pt x="622" y="1301"/>
                </a:lnTo>
                <a:lnTo>
                  <a:pt x="889" y="1524"/>
                </a:lnTo>
                <a:lnTo>
                  <a:pt x="1145" y="1305"/>
                </a:lnTo>
                <a:lnTo>
                  <a:pt x="1518" y="1301"/>
                </a:lnTo>
                <a:lnTo>
                  <a:pt x="1518" y="991"/>
                </a:lnTo>
                <a:lnTo>
                  <a:pt x="1779" y="762"/>
                </a:lnTo>
                <a:lnTo>
                  <a:pt x="1523" y="542"/>
                </a:lnTo>
                <a:lnTo>
                  <a:pt x="1518" y="223"/>
                </a:lnTo>
                <a:lnTo>
                  <a:pt x="1156" y="223"/>
                </a:lnTo>
                <a:lnTo>
                  <a:pt x="889" y="0"/>
                </a:lnTo>
                <a:lnTo>
                  <a:pt x="633" y="219"/>
                </a:lnTo>
                <a:lnTo>
                  <a:pt x="260" y="223"/>
                </a:lnTo>
                <a:lnTo>
                  <a:pt x="260" y="533"/>
                </a:lnTo>
                <a:lnTo>
                  <a:pt x="0" y="762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hard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16"/>
          <p:cNvSpPr/>
          <p:nvPr/>
        </p:nvSpPr>
        <p:spPr>
          <a:xfrm>
            <a:off x="7223760" y="5029200"/>
            <a:ext cx="639720" cy="548280"/>
          </a:xfrm>
          <a:custGeom>
            <a:avLst/>
            <a:gdLst/>
            <a:ahLst/>
            <a:rect l="l" t="t" r="r" b="b"/>
            <a:pathLst>
              <a:path w="1780" h="1525">
                <a:moveTo>
                  <a:pt x="0" y="762"/>
                </a:moveTo>
                <a:lnTo>
                  <a:pt x="255" y="982"/>
                </a:lnTo>
                <a:lnTo>
                  <a:pt x="260" y="1301"/>
                </a:lnTo>
                <a:lnTo>
                  <a:pt x="622" y="1301"/>
                </a:lnTo>
                <a:lnTo>
                  <a:pt x="889" y="1524"/>
                </a:lnTo>
                <a:lnTo>
                  <a:pt x="1145" y="1305"/>
                </a:lnTo>
                <a:lnTo>
                  <a:pt x="1518" y="1301"/>
                </a:lnTo>
                <a:lnTo>
                  <a:pt x="1518" y="991"/>
                </a:lnTo>
                <a:lnTo>
                  <a:pt x="1779" y="762"/>
                </a:lnTo>
                <a:lnTo>
                  <a:pt x="1523" y="542"/>
                </a:lnTo>
                <a:lnTo>
                  <a:pt x="1518" y="223"/>
                </a:lnTo>
                <a:lnTo>
                  <a:pt x="1156" y="223"/>
                </a:lnTo>
                <a:lnTo>
                  <a:pt x="889" y="0"/>
                </a:lnTo>
                <a:lnTo>
                  <a:pt x="633" y="219"/>
                </a:lnTo>
                <a:lnTo>
                  <a:pt x="260" y="223"/>
                </a:lnTo>
                <a:lnTo>
                  <a:pt x="260" y="533"/>
                </a:lnTo>
                <a:lnTo>
                  <a:pt x="0" y="762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cost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KacstQurn"/>
                <a:ea typeface="DejaVu Sans"/>
              </a:rPr>
              <a:t>How to improve hard samples?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405680" y="1638360"/>
            <a:ext cx="4754160" cy="6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Image enhancement may help?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523200" y="2097360"/>
            <a:ext cx="456480" cy="547920"/>
          </a:xfrm>
          <a:custGeom>
            <a:avLst/>
            <a:gdLst/>
            <a:ahLst/>
            <a:rect l="l" t="t" r="r" b="b"/>
            <a:pathLst>
              <a:path w="1272" h="1525">
                <a:moveTo>
                  <a:pt x="317" y="0"/>
                </a:moveTo>
                <a:lnTo>
                  <a:pt x="317" y="1143"/>
                </a:lnTo>
                <a:lnTo>
                  <a:pt x="0" y="1143"/>
                </a:lnTo>
                <a:lnTo>
                  <a:pt x="635" y="1524"/>
                </a:lnTo>
                <a:lnTo>
                  <a:pt x="1271" y="1143"/>
                </a:lnTo>
                <a:lnTo>
                  <a:pt x="953" y="1143"/>
                </a:lnTo>
                <a:lnTo>
                  <a:pt x="953" y="0"/>
                </a:lnTo>
                <a:lnTo>
                  <a:pt x="317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"/>
          <p:cNvSpPr/>
          <p:nvPr/>
        </p:nvSpPr>
        <p:spPr>
          <a:xfrm>
            <a:off x="4663080" y="2735640"/>
            <a:ext cx="4480200" cy="10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It is hard because we must select a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suitable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 enhancement model for </a:t>
            </a:r>
            <a:r>
              <a:rPr b="1" lang="en-US" sz="1600" spc="-1" strike="noStrike">
                <a:solidFill>
                  <a:srgbClr val="c9211e"/>
                </a:solidFill>
                <a:latin typeface="KacstQurn"/>
                <a:ea typeface="DejaVu Sans"/>
              </a:rPr>
              <a:t>hard frames</a:t>
            </a:r>
            <a:r>
              <a:rPr b="0" lang="en-US" sz="1600" spc="-1" strike="noStrike">
                <a:solidFill>
                  <a:srgbClr val="000000"/>
                </a:solidFill>
                <a:latin typeface="KacstQurn"/>
                <a:ea typeface="DejaVu Sans"/>
              </a:rPr>
              <a:t>?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62360" y="1041120"/>
            <a:ext cx="4500360" cy="343872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>
            <a:off x="1039320" y="4480200"/>
            <a:ext cx="2709360" cy="5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111111"/>
                </a:solidFill>
                <a:latin typeface="KacstQurn"/>
                <a:ea typeface="DejaVu Sans"/>
              </a:rPr>
              <a:t>Y = f (</a:t>
            </a:r>
            <a:r>
              <a:rPr b="0" lang="en-US" sz="1800" spc="-1" strike="noStrike">
                <a:solidFill>
                  <a:srgbClr val="c9211e"/>
                </a:solidFill>
                <a:latin typeface="KacstQurn"/>
                <a:ea typeface="DejaVu Sans"/>
              </a:rPr>
              <a:t>g</a:t>
            </a:r>
            <a:r>
              <a:rPr b="0" lang="en-US" sz="1800" spc="-1" strike="noStrike">
                <a:solidFill>
                  <a:srgbClr val="111111"/>
                </a:solidFill>
                <a:latin typeface="KacstQurn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KacstQurn"/>
                <a:ea typeface="DejaVu Sans"/>
              </a:rPr>
              <a:t>x’</a:t>
            </a:r>
            <a:r>
              <a:rPr b="0" lang="en-US" sz="1800" spc="-1" strike="noStrike">
                <a:solidFill>
                  <a:srgbClr val="111111"/>
                </a:solidFill>
                <a:latin typeface="KacstQurn"/>
                <a:ea typeface="DejaVu Sans"/>
              </a:rPr>
              <a:t>)) + f(x-x’)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2022-10-16T06:19:21Z</dcterms:created>
  <dc:creator/>
  <dc:description/>
  <dc:language>en-US</dc:language>
  <cp:lastModifiedBy/>
  <dcterms:modified xsi:type="dcterms:W3CDTF">2022-10-16T20:08:10Z</dcterms:modified>
  <cp:revision>42</cp:revision>
  <dc:subject/>
  <dc:title/>
</cp:coreProperties>
</file>